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58" r:id="rId5"/>
    <p:sldId id="259" r:id="rId6"/>
    <p:sldId id="260" r:id="rId7"/>
    <p:sldId id="281" r:id="rId8"/>
    <p:sldId id="285" r:id="rId9"/>
    <p:sldId id="261" r:id="rId10"/>
    <p:sldId id="265" r:id="rId11"/>
    <p:sldId id="280" r:id="rId12"/>
    <p:sldId id="282" r:id="rId13"/>
    <p:sldId id="277" r:id="rId14"/>
    <p:sldId id="257" r:id="rId15"/>
    <p:sldId id="286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7" d="100"/>
          <a:sy n="127" d="100"/>
        </p:scale>
        <p:origin x="536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41931-E701-714B-9E1F-ADD03C1C9B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E5F8B-212A-6946-9D47-FE14FB94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8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E5F8B-212A-6946-9D47-FE14FB94D6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E5F8B-212A-6946-9D47-FE14FB94D6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E5F8B-212A-6946-9D47-FE14FB94D6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8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C390-A166-61D5-C6C6-21184DF8F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5B29E-DA33-D866-E18E-FF0CBA6F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3885-EDB1-EE31-DB78-84BD326A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9696-1E4A-16D7-B3F4-4DAC098C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DEFD-1454-1394-7CA3-9C165591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9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52E8-D73C-D0B5-DB55-D3BD01FE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2D776-D454-BDC3-8343-2AB8043FD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60D9A-CED8-078D-C8BF-408BD2DA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FD2A-6680-AD6B-F171-C2EEC700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33204-9195-B232-E77F-D1B31570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74CD3-2DC5-022E-AB42-E36006E73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AE508-C5A7-8544-E489-B86EC9CBA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CCCBE-245D-4246-40A3-A12B6F7F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3B596-C3F7-0929-9DFE-DAD599F5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79A7E-B52F-302F-C449-E1505225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A20A-4519-BAAB-8743-FBDC6A7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69F3-9BE5-16CC-D557-9D8DA521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7176-BE97-2738-93DA-1E643F75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1D74E-E8BE-1382-EA10-611B1805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4816-DF3F-9769-BC93-ED9DDB23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FBED-9BCD-B0AE-8C3B-DCC72348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EFC84-855B-A963-CFDB-46C391F6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5862A-718E-40A6-64AD-E474DF45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1D5BD-4FB5-2578-48AF-1D0226C4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33CAF-3A20-960B-66EB-ABD17DDF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EA4C-2DB0-01FB-7FED-BDD5E1B5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9F69-A0BC-2053-41A1-BED4E53B0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751A4-B4CB-3748-A88F-E0FB83AF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204EF-D11C-2895-DB70-B1B0001C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D661C-4253-164E-092F-D377D24E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839ED-4ED0-F12D-9524-DCA3CA26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F531-A1ED-959C-EAAE-39643F00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F6DF1-3E40-AD34-0970-AA3C150A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C62A-1FE2-6129-68D5-C205B1712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9D201-C28F-C1B0-1FBF-49588612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C8FEE-A204-CBBE-C28E-B599D801A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66F2-C3F0-58BD-62B6-31BEC7C0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E7BA5-7318-9767-11DA-86D19081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08B44-8E52-AC11-3968-877F257F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C9F7-B0C5-E7C4-B85F-C39D4EFB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DADCB-7A08-7653-4FCB-51B25901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E2E0D-9CCA-BBA0-AB2E-B83C4A1C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4A97D-906B-79B7-3F8F-4875B3C6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0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1D588-6C1D-ABC5-EB03-84712D29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13816-0D0B-B1DB-FD76-0AA8346E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AC957-EF53-4AA1-99AC-9BFB7429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9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CF67-237F-D0F5-18A6-D4019E93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0567-A752-5BC3-633B-4A072B3A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965F5-9298-D852-BC6E-4FB218E01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A05B5-788E-0FB6-4884-807E39A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2369-9ED5-8FA8-7250-890A74D4C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FAD11-6AD2-4B15-C10E-255D34F9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7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243E-46EA-E6D8-661A-001057E5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72AAA-D9F2-B61A-C354-FB457C833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50058-C478-522D-1E43-AD8F3AC39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34D2D-BD81-58E9-1F21-6D6A5369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04A88-B03F-4257-AC00-E6D478A4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AC5F2-324A-10B2-FAA4-DF1A110F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5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7A3FE-1117-1083-6F5D-C6AA4FBD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561AC-24F1-AE11-6CD6-E9C01E75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0EAA7-C0B6-4EF2-719D-DA3B4E2E5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B77CD-2BBC-674C-AD67-F9978D3FE12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477F3-31F6-DBE0-4885-C208A5159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DE0E9-C118-5D2F-50F5-B93547974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16D0F-346F-E7E3-2A4B-BE7564C24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/>
              <a:t>An Introduction to Deep Learning with fast.ai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DD34D-7129-EE61-B7D2-8BFAFA3BC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By: Ahad </a:t>
            </a:r>
            <a:r>
              <a:rPr lang="en-US" dirty="0" err="1"/>
              <a:t>Jawaid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22A60-EEDD-CF6F-A003-B57097A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22" y="842460"/>
            <a:ext cx="9471956" cy="1137111"/>
          </a:xfrm>
        </p:spPr>
        <p:txBody>
          <a:bodyPr>
            <a:normAutofit/>
          </a:bodyPr>
          <a:lstStyle/>
          <a:p>
            <a:r>
              <a:rPr lang="en-US" sz="5000" dirty="0"/>
              <a:t>Training a Machine Learning Model</a:t>
            </a:r>
          </a:p>
        </p:txBody>
      </p:sp>
      <p:pic>
        <p:nvPicPr>
          <p:cNvPr id="7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F00EED3-7BFF-F5B3-1BC5-D33F081DE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397" y="2708107"/>
            <a:ext cx="8029466" cy="255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5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B210-10E8-D623-2121-38FFBF78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4D75-9121-328A-823F-AB09F043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MinionPro"/>
              </a:rPr>
              <a:t> </a:t>
            </a:r>
            <a:endParaRPr lang="en-US" dirty="0"/>
          </a:p>
          <a:p>
            <a:r>
              <a:rPr lang="en-US" dirty="0">
                <a:effectLst/>
                <a:latin typeface="MinionPro"/>
              </a:rPr>
              <a:t>Architecture</a:t>
            </a:r>
            <a:r>
              <a:rPr lang="en-US" dirty="0">
                <a:latin typeface="MinionPro"/>
              </a:rPr>
              <a:t> = </a:t>
            </a:r>
            <a:r>
              <a:rPr lang="en-US" dirty="0">
                <a:effectLst/>
                <a:latin typeface="MinionPro"/>
              </a:rPr>
              <a:t>functional form of the model</a:t>
            </a:r>
          </a:p>
          <a:p>
            <a:r>
              <a:rPr lang="en-US" dirty="0">
                <a:latin typeface="MinionPro"/>
              </a:rPr>
              <a:t>P</a:t>
            </a:r>
            <a:r>
              <a:rPr lang="en-US" dirty="0">
                <a:effectLst/>
                <a:latin typeface="MinionPro"/>
              </a:rPr>
              <a:t>arameters  = weights</a:t>
            </a:r>
          </a:p>
          <a:p>
            <a:r>
              <a:rPr lang="en-US" dirty="0">
                <a:effectLst/>
                <a:latin typeface="MinionPro"/>
              </a:rPr>
              <a:t>Prediction = output of model</a:t>
            </a:r>
          </a:p>
          <a:p>
            <a:r>
              <a:rPr lang="en-US" dirty="0">
                <a:latin typeface="MinionPro"/>
              </a:rPr>
              <a:t>Label = Correct output</a:t>
            </a:r>
            <a:endParaRPr lang="en-US" dirty="0">
              <a:effectLst/>
              <a:latin typeface="MinionPro"/>
            </a:endParaRPr>
          </a:p>
          <a:p>
            <a:r>
              <a:rPr lang="en-US" dirty="0">
                <a:effectLst/>
                <a:latin typeface="MinionPro"/>
              </a:rPr>
              <a:t>Performance = Loss of the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46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BD15B8-0BC9-4CCF-A526-A1E45F6F7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07680-F940-905D-CE97-FC2C9388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 dirty="0"/>
              <a:t>Visualizing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424614"/>
            <a:ext cx="4647368" cy="2779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333901A-6DB2-5997-37CF-36B0F9A5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67" y="654913"/>
            <a:ext cx="1767457" cy="23884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6F001B-9B1B-4EC4-9A93-3773EBC95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608" y="3428999"/>
            <a:ext cx="4647368" cy="2779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E636A-A0E6-91D8-4FB6-5F09E891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3" y="3310299"/>
            <a:ext cx="2933757" cy="2926423"/>
          </a:xfrm>
          <a:prstGeom prst="rect">
            <a:avLst/>
          </a:prstGeom>
        </p:spPr>
      </p:pic>
      <p:pic>
        <p:nvPicPr>
          <p:cNvPr id="12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D798C4A-2411-0320-A083-11B135391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80494" y="2109967"/>
            <a:ext cx="5429633" cy="40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6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ight Triangle 51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9AF54-1F92-1953-1F44-63520A65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22" y="2291024"/>
            <a:ext cx="2823028" cy="1487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124" name="Picture 4" descr="DL4J and transfer learning - Java Deep Learning Projects [Book]">
            <a:extLst>
              <a:ext uri="{FF2B5EF4-FFF2-40B4-BE49-F238E27FC236}">
                <a16:creationId xmlns:a16="http://schemas.microsoft.com/office/drawing/2014/main" id="{46392E23-4EAD-E1DB-95E7-E3909D02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323" y="1205802"/>
            <a:ext cx="6577576" cy="40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2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PyTorch Reviews 2023: Details, Pricing, &amp; Features | G2">
            <a:extLst>
              <a:ext uri="{FF2B5EF4-FFF2-40B4-BE49-F238E27FC236}">
                <a16:creationId xmlns:a16="http://schemas.microsoft.com/office/drawing/2014/main" id="{02A43599-04D4-1990-31D8-68722209D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" r="2" b="2"/>
          <a:stretch/>
        </p:blipFill>
        <p:spPr bwMode="auto">
          <a:xfrm>
            <a:off x="5542616" y="766890"/>
            <a:ext cx="4325112" cy="226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astpages | An easy to use blogging platform with support for Jupyter  Notebooks.">
            <a:extLst>
              <a:ext uri="{FF2B5EF4-FFF2-40B4-BE49-F238E27FC236}">
                <a16:creationId xmlns:a16="http://schemas.microsoft.com/office/drawing/2014/main" id="{107876A6-F232-9520-8FBD-E6BBB70D1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0" r="-1" b="13549"/>
          <a:stretch/>
        </p:blipFill>
        <p:spPr bwMode="auto">
          <a:xfrm>
            <a:off x="5289107" y="3030755"/>
            <a:ext cx="4323899" cy="3890975"/>
          </a:xfrm>
          <a:custGeom>
            <a:avLst/>
            <a:gdLst/>
            <a:ahLst/>
            <a:cxnLst/>
            <a:rect l="l" t="t" r="r" b="b"/>
            <a:pathLst>
              <a:path w="4323899" h="3890975">
                <a:moveTo>
                  <a:pt x="0" y="0"/>
                </a:moveTo>
                <a:lnTo>
                  <a:pt x="4323899" y="0"/>
                </a:lnTo>
                <a:lnTo>
                  <a:pt x="4323899" y="543181"/>
                </a:lnTo>
                <a:lnTo>
                  <a:pt x="880454" y="3890975"/>
                </a:lnTo>
                <a:lnTo>
                  <a:pt x="0" y="38909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ight Triangle 615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845F1-B0F2-D80D-9310-82E721DC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3682133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fast.ai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247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AE328-544D-E18F-3165-C86F73C9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Why use fast.ai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28330BC-70DA-505C-B823-A0C376AA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646" y="2619718"/>
            <a:ext cx="3708035" cy="1691298"/>
          </a:xfr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67141AC-CF94-ED46-0B54-7B6118EC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5" y="4307957"/>
            <a:ext cx="2900510" cy="1243076"/>
          </a:xfrm>
          <a:prstGeom prst="rect">
            <a:avLst/>
          </a:prstGeom>
        </p:spPr>
      </p:pic>
      <p:pic>
        <p:nvPicPr>
          <p:cNvPr id="6" name="Picture 5" descr="A picture containing text, bear, screenshot, mammal&#10;&#10;Description automatically generated">
            <a:extLst>
              <a:ext uri="{FF2B5EF4-FFF2-40B4-BE49-F238E27FC236}">
                <a16:creationId xmlns:a16="http://schemas.microsoft.com/office/drawing/2014/main" id="{68DD6888-1B6C-1125-2E74-F2B891FD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81" y="2780068"/>
            <a:ext cx="5063345" cy="22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0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A08D8-E4C8-27BA-481C-134C5433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99" y="887883"/>
            <a:ext cx="9471956" cy="113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time!!</a:t>
            </a:r>
          </a:p>
        </p:txBody>
      </p:sp>
      <p:pic>
        <p:nvPicPr>
          <p:cNvPr id="4" name="Picture 2" descr="Bob the Builder - Rotten Tomatoes">
            <a:extLst>
              <a:ext uri="{FF2B5EF4-FFF2-40B4-BE49-F238E27FC236}">
                <a16:creationId xmlns:a16="http://schemas.microsoft.com/office/drawing/2014/main" id="{A2A33A0E-3E9A-F79E-1B68-3F74F033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8978" y="1335528"/>
            <a:ext cx="3339519" cy="445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5841B-DA06-0755-5679-D9E12DF5F48E}"/>
              </a:ext>
            </a:extLst>
          </p:cNvPr>
          <p:cNvSpPr txBox="1"/>
          <p:nvPr/>
        </p:nvSpPr>
        <p:spPr>
          <a:xfrm>
            <a:off x="1017999" y="2056206"/>
            <a:ext cx="7745969" cy="1408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https://</a:t>
            </a:r>
            <a:r>
              <a:rPr lang="en-US" sz="2600" dirty="0" err="1"/>
              <a:t>github.com</a:t>
            </a:r>
            <a:r>
              <a:rPr lang="en-US" sz="2600" dirty="0"/>
              <a:t>/</a:t>
            </a:r>
            <a:r>
              <a:rPr lang="en-US" sz="2600" dirty="0" err="1"/>
              <a:t>ahadjawaid</a:t>
            </a:r>
            <a:r>
              <a:rPr lang="en-US" sz="2600" dirty="0"/>
              <a:t>/</a:t>
            </a:r>
            <a:r>
              <a:rPr lang="en-US" sz="2600" dirty="0" err="1"/>
              <a:t>fastai</a:t>
            </a:r>
            <a:r>
              <a:rPr lang="en-US" sz="2600" dirty="0"/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86174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ep Learning for Coders with fastai and PyTorch eBook by Jeremy Howard -  EPUB | Rakuten Kobo United States">
            <a:extLst>
              <a:ext uri="{FF2B5EF4-FFF2-40B4-BE49-F238E27FC236}">
                <a16:creationId xmlns:a16="http://schemas.microsoft.com/office/drawing/2014/main" id="{8DC0396C-FDB1-4E26-020A-10E1B6F6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410" y="1107906"/>
            <a:ext cx="2137338" cy="28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remy Howard (entrepreneur) - Wikipedia">
            <a:extLst>
              <a:ext uri="{FF2B5EF4-FFF2-40B4-BE49-F238E27FC236}">
                <a16:creationId xmlns:a16="http://schemas.microsoft.com/office/drawing/2014/main" id="{DB958DB1-C328-2414-F515-53E4B4C4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2562" y="1269501"/>
            <a:ext cx="237744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ight Triangle 103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EF300-C321-5E6B-8391-F49A4952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4212709"/>
            <a:ext cx="8232296" cy="1337699"/>
          </a:xfrm>
        </p:spPr>
        <p:txBody>
          <a:bodyPr anchor="b">
            <a:normAutofit/>
          </a:bodyPr>
          <a:lstStyle/>
          <a:p>
            <a:r>
              <a:rPr lang="en-US" sz="600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EF294-49BA-FFC8-F5D1-E9B89174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33" y="1107907"/>
            <a:ext cx="4774297" cy="310480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Figure and content are from “Deep Learning for Coders with </a:t>
            </a:r>
            <a:r>
              <a:rPr lang="en-US" sz="2400" dirty="0" err="1"/>
              <a:t>fastai</a:t>
            </a:r>
            <a:r>
              <a:rPr lang="en-US" sz="2400" dirty="0"/>
              <a:t> &amp; </a:t>
            </a:r>
            <a:r>
              <a:rPr lang="en-US" sz="2400" dirty="0" err="1"/>
              <a:t>PyTorch</a:t>
            </a:r>
            <a:r>
              <a:rPr lang="en-US" sz="2400" dirty="0"/>
              <a:t>” by Jeremy Howard and Sylvain </a:t>
            </a:r>
            <a:r>
              <a:rPr lang="en-US" sz="2400" dirty="0" err="1"/>
              <a:t>Gugger</a:t>
            </a:r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course.fast.ai</a:t>
            </a:r>
            <a:r>
              <a:rPr lang="en-US" sz="2400" dirty="0"/>
              <a:t>/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203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A6AFA-0BC0-58D8-1E32-3AF441A7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Goals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D180-2B24-399E-25F4-951F73A4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Understand what deep learning is</a:t>
            </a:r>
          </a:p>
          <a:p>
            <a:r>
              <a:rPr lang="en-US" sz="2400" dirty="0"/>
              <a:t>Understand a neural network</a:t>
            </a:r>
          </a:p>
          <a:p>
            <a:r>
              <a:rPr lang="en-US" sz="2400" dirty="0"/>
              <a:t>Understand transfer learning </a:t>
            </a:r>
          </a:p>
          <a:p>
            <a:r>
              <a:rPr lang="en-US" sz="2400" dirty="0"/>
              <a:t>Fine tune a deep learning model</a:t>
            </a:r>
          </a:p>
          <a:p>
            <a:r>
              <a:rPr lang="en-US" sz="2400" dirty="0"/>
              <a:t>Deploy a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3244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EB765-C79F-B10A-9605-98FAFC9E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ECF5-994C-D344-25FE-EBF44A98E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/>
              <a:t>What is Machine Learning</a:t>
            </a:r>
          </a:p>
          <a:p>
            <a:r>
              <a:rPr lang="en-US" sz="2400"/>
              <a:t>How to train machine learning model</a:t>
            </a:r>
          </a:p>
          <a:p>
            <a:r>
              <a:rPr lang="en-US" sz="2400"/>
              <a:t>Transfer Learning</a:t>
            </a:r>
          </a:p>
          <a:p>
            <a:r>
              <a:rPr lang="en-US" sz="2400"/>
              <a:t>What is Fast.ai</a:t>
            </a:r>
          </a:p>
          <a:p>
            <a:r>
              <a:rPr lang="en-US" sz="2400"/>
              <a:t>Workshop time!!</a:t>
            </a:r>
          </a:p>
        </p:txBody>
      </p:sp>
    </p:spTree>
    <p:extLst>
      <p:ext uri="{BB962C8B-B14F-4D97-AF65-F5344CB8AC3E}">
        <p14:creationId xmlns:p14="http://schemas.microsoft.com/office/powerpoint/2010/main" val="32055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9B7993-00E6-FFD1-C403-578ACC6D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05" y="2821119"/>
            <a:ext cx="9613397" cy="2114948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8C14B-4EAB-AF7F-1CBB-4D4E5C38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968" y="812009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is for everyone</a:t>
            </a:r>
          </a:p>
        </p:txBody>
      </p:sp>
    </p:spTree>
    <p:extLst>
      <p:ext uri="{BB962C8B-B14F-4D97-AF65-F5344CB8AC3E}">
        <p14:creationId xmlns:p14="http://schemas.microsoft.com/office/powerpoint/2010/main" val="411660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99703-69DF-5B2A-36E6-AF57922E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Neuron vs Artificial Neuron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9A466E-EB58-06B2-43AE-A297CD5C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42" y="2669672"/>
            <a:ext cx="5150277" cy="3334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1AD771-2CB8-1DA3-6019-23763C85E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597075" y="2047149"/>
            <a:ext cx="6994450" cy="353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1868-DE15-05BA-C3CC-D87BB91A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17" y="655932"/>
            <a:ext cx="8921672" cy="948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22626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5E64C-D8BB-C762-1E99-B4C2D246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92" y="628388"/>
            <a:ext cx="9984615" cy="1597228"/>
          </a:xfrm>
        </p:spPr>
        <p:txBody>
          <a:bodyPr>
            <a:normAutofit/>
          </a:bodyPr>
          <a:lstStyle/>
          <a:p>
            <a:r>
              <a:rPr lang="en-US" sz="4800" dirty="0"/>
              <a:t>Program vs Machine Learning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4252EE1-FC14-9FBE-A538-9B899FDA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73" y="3804452"/>
            <a:ext cx="6702643" cy="1742686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2D95DC-9FE7-D7E8-8957-4BE0F168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554" y="2141272"/>
            <a:ext cx="7131915" cy="119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9CF2A-387A-1445-BAD9-AF4C4F70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111" y="842460"/>
            <a:ext cx="9471956" cy="1137111"/>
          </a:xfrm>
        </p:spPr>
        <p:txBody>
          <a:bodyPr>
            <a:normAutofit/>
          </a:bodyPr>
          <a:lstStyle/>
          <a:p>
            <a:r>
              <a:rPr lang="en-US" sz="5000" dirty="0"/>
              <a:t>Training a Machine Learning Model</a:t>
            </a:r>
          </a:p>
        </p:txBody>
      </p:sp>
      <p:pic>
        <p:nvPicPr>
          <p:cNvPr id="1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16B8DA1-69C7-345F-E1A3-C274CB24C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111" y="2241063"/>
            <a:ext cx="9156700" cy="2451100"/>
          </a:xfrm>
        </p:spPr>
      </p:pic>
    </p:spTree>
    <p:extLst>
      <p:ext uri="{BB962C8B-B14F-4D97-AF65-F5344CB8AC3E}">
        <p14:creationId xmlns:p14="http://schemas.microsoft.com/office/powerpoint/2010/main" val="1617556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170</Words>
  <Application>Microsoft Macintosh PowerPoint</Application>
  <PresentationFormat>Widescreen</PresentationFormat>
  <Paragraphs>39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MinionPro</vt:lpstr>
      <vt:lpstr>Office Theme</vt:lpstr>
      <vt:lpstr>An Introduction to Deep Learning with fast.ai</vt:lpstr>
      <vt:lpstr>Sources</vt:lpstr>
      <vt:lpstr>Goals</vt:lpstr>
      <vt:lpstr>Agenda</vt:lpstr>
      <vt:lpstr>Machine Learning is for everyone</vt:lpstr>
      <vt:lpstr>Neuron vs Artificial Neuron</vt:lpstr>
      <vt:lpstr>Neural Network</vt:lpstr>
      <vt:lpstr>Program vs Machine Learning</vt:lpstr>
      <vt:lpstr>Training a Machine Learning Model</vt:lpstr>
      <vt:lpstr>Training a Machine Learning Model</vt:lpstr>
      <vt:lpstr>Jargon</vt:lpstr>
      <vt:lpstr>Visualizing Neural Network</vt:lpstr>
      <vt:lpstr>Transfer Learning</vt:lpstr>
      <vt:lpstr>What is fast.ai</vt:lpstr>
      <vt:lpstr>Why use fast.ai</vt:lpstr>
      <vt:lpstr>Workshop time!!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Deep Learning with fast.ai</dc:title>
  <dc:creator>Jawaid, Ahad</dc:creator>
  <cp:lastModifiedBy>Jawaid, Ahad</cp:lastModifiedBy>
  <cp:revision>3</cp:revision>
  <dcterms:created xsi:type="dcterms:W3CDTF">2023-03-20T17:27:25Z</dcterms:created>
  <dcterms:modified xsi:type="dcterms:W3CDTF">2023-03-20T22:08:47Z</dcterms:modified>
</cp:coreProperties>
</file>